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88163" cy="100203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793">
          <p15:clr>
            <a:srgbClr val="A4A3A4"/>
          </p15:clr>
        </p15:guide>
        <p15:guide id="2" orient="horz" pos="1117">
          <p15:clr>
            <a:srgbClr val="A4A3A4"/>
          </p15:clr>
        </p15:guide>
        <p15:guide id="3" orient="horz" pos="346">
          <p15:clr>
            <a:srgbClr val="A4A3A4"/>
          </p15:clr>
        </p15:guide>
        <p15:guide id="4" orient="horz" pos="2568">
          <p15:clr>
            <a:srgbClr val="A4A3A4"/>
          </p15:clr>
        </p15:guide>
        <p15:guide id="5" orient="horz" pos="4156">
          <p15:clr>
            <a:srgbClr val="A4A3A4"/>
          </p15:clr>
        </p15:guide>
        <p15:guide id="6" orient="horz" pos="3884">
          <p15:clr>
            <a:srgbClr val="A4A3A4"/>
          </p15:clr>
        </p15:guide>
        <p15:guide id="7" orient="horz" pos="1570">
          <p15:clr>
            <a:srgbClr val="A4A3A4"/>
          </p15:clr>
        </p15:guide>
        <p15:guide id="8" pos="204">
          <p15:clr>
            <a:srgbClr val="A4A3A4"/>
          </p15:clr>
        </p15:guide>
        <p15:guide id="9" pos="5556">
          <p15:clr>
            <a:srgbClr val="A4A3A4"/>
          </p15:clr>
        </p15:guide>
        <p15:guide id="10" pos="431">
          <p15:clr>
            <a:srgbClr val="A4A3A4"/>
          </p15:clr>
        </p15:guide>
        <p15:guide id="11" pos="4422">
          <p15:clr>
            <a:srgbClr val="A4A3A4"/>
          </p15:clr>
        </p15:guide>
        <p15:guide id="12" pos="1247">
          <p15:clr>
            <a:srgbClr val="A4A3A4"/>
          </p15:clr>
        </p15:guide>
        <p15:guide id="13" pos="3424">
          <p15:clr>
            <a:srgbClr val="A4A3A4"/>
          </p15:clr>
        </p15:guide>
        <p15:guide id="14" pos="3356">
          <p15:clr>
            <a:srgbClr val="A4A3A4"/>
          </p15:clr>
        </p15:guide>
        <p15:guide id="15" pos="4513">
          <p15:clr>
            <a:srgbClr val="A4A3A4"/>
          </p15:clr>
        </p15:guide>
        <p15:guide id="16" pos="551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56">
          <p15:clr>
            <a:srgbClr val="A4A3A4"/>
          </p15:clr>
        </p15:guide>
        <p15:guide id="2" pos="217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25" d="100"/>
          <a:sy n="125" d="100"/>
        </p:scale>
        <p:origin x="1194" y="108"/>
      </p:cViewPr>
      <p:guideLst>
        <p:guide orient="horz" pos="3793"/>
        <p:guide orient="horz" pos="1117"/>
        <p:guide orient="horz" pos="346"/>
        <p:guide orient="horz" pos="2568"/>
        <p:guide orient="horz" pos="4156"/>
        <p:guide orient="horz" pos="3884"/>
        <p:guide orient="horz" pos="1570"/>
        <p:guide pos="204"/>
        <p:guide pos="5556"/>
        <p:guide pos="431"/>
        <p:guide pos="4422"/>
        <p:guide pos="1247"/>
        <p:guide pos="3424"/>
        <p:guide pos="3356"/>
        <p:guide pos="4513"/>
        <p:guide pos="5511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83" d="100"/>
          <a:sy n="83" d="100"/>
        </p:scale>
        <p:origin x="-3096" y="-84"/>
      </p:cViewPr>
      <p:guideLst>
        <p:guide orient="horz" pos="3156"/>
        <p:guide pos="217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en-GB" sz="8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F97E8633-DD50-467C-B21A-E1CECDED6BB2}" type="datetimeFigureOut">
              <a:rPr lang="fi-FI" sz="800" smtClean="0"/>
              <a:pPr/>
              <a:t>11.2.2019</a:t>
            </a:fld>
            <a:endParaRPr lang="en-GB" sz="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en-GB" sz="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524410BF-6C8B-4E87-A502-35A1C9E26017}" type="slidenum">
              <a:rPr lang="en-GB" sz="800" smtClean="0"/>
              <a:pPr/>
              <a:t>‹#›</a:t>
            </a:fld>
            <a:endParaRPr lang="en-GB" sz="800" dirty="0"/>
          </a:p>
        </p:txBody>
      </p:sp>
    </p:spTree>
    <p:extLst>
      <p:ext uri="{BB962C8B-B14F-4D97-AF65-F5344CB8AC3E}">
        <p14:creationId xmlns:p14="http://schemas.microsoft.com/office/powerpoint/2010/main" val="212176625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8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800"/>
            </a:lvl1pPr>
          </a:lstStyle>
          <a:p>
            <a:fld id="{0B85FA14-6BD0-4B51-94D4-05F5A75E4036}" type="datetimeFigureOut">
              <a:rPr lang="fi-FI" smtClean="0"/>
              <a:pPr/>
              <a:t>11.2.2019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vert="horz" lIns="96616" tIns="48308" rIns="96616" bIns="4830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8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800"/>
            </a:lvl1pPr>
          </a:lstStyle>
          <a:p>
            <a:fld id="{DFD68452-3929-4FD8-B15C-CAEB56E3F3D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251211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0000" y="2361600"/>
            <a:ext cx="6249600" cy="1908000"/>
          </a:xfrm>
        </p:spPr>
        <p:txBody>
          <a:bodyPr anchor="t" anchorCtr="0">
            <a:normAutofit/>
          </a:bodyPr>
          <a:lstStyle>
            <a:lvl1pPr algn="ctr">
              <a:lnSpc>
                <a:spcPct val="90000"/>
              </a:lnSpc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0000" y="4292600"/>
            <a:ext cx="6249600" cy="1350978"/>
          </a:xfrm>
        </p:spPr>
        <p:txBody>
          <a:bodyPr/>
          <a:lstStyle>
            <a:lvl1pPr marL="0" indent="0" algn="ctr">
              <a:lnSpc>
                <a:spcPct val="90000"/>
              </a:lnSpc>
              <a:buNone/>
              <a:defRPr b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45" name="Date Placeholder 3"/>
          <p:cNvSpPr>
            <a:spLocks noGrp="1"/>
          </p:cNvSpPr>
          <p:nvPr>
            <p:ph type="dt" sz="half" idx="2"/>
          </p:nvPr>
        </p:nvSpPr>
        <p:spPr>
          <a:xfrm>
            <a:off x="7500958" y="6165850"/>
            <a:ext cx="887392" cy="4318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900">
                <a:solidFill>
                  <a:schemeClr val="tx2"/>
                </a:solidFill>
                <a:latin typeface="Arial" pitchFamily="34" charset="0"/>
              </a:defRPr>
            </a:lvl1pPr>
          </a:lstStyle>
          <a:p>
            <a:fld id="{61F1E1BD-AB36-4D03-9883-A34550D8D7B0}" type="datetime1">
              <a:rPr lang="fi-FI" smtClean="0"/>
              <a:pPr/>
              <a:t>11.2.2019</a:t>
            </a:fld>
            <a:endParaRPr lang="en-GB"/>
          </a:p>
        </p:txBody>
      </p:sp>
      <p:sp>
        <p:nvSpPr>
          <p:cNvPr id="4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79614" y="6165850"/>
            <a:ext cx="2592385" cy="4318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900">
                <a:solidFill>
                  <a:schemeClr val="tx2"/>
                </a:solidFill>
                <a:latin typeface="Arial" pitchFamily="34" charset="0"/>
              </a:defRPr>
            </a:lvl1pPr>
          </a:lstStyle>
          <a:p>
            <a:r>
              <a:rPr lang="fi-FI" smtClean="0"/>
              <a:t>Henkilön nimi / Esityksen nimi / Tieteenala</a:t>
            </a:r>
            <a:endParaRPr lang="en-GB"/>
          </a:p>
        </p:txBody>
      </p:sp>
      <p:sp>
        <p:nvSpPr>
          <p:cNvPr id="4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8351" y="6165851"/>
            <a:ext cx="431800" cy="431799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900">
                <a:solidFill>
                  <a:schemeClr val="tx2"/>
                </a:solidFill>
                <a:latin typeface="Arial" pitchFamily="34" charset="0"/>
              </a:defRPr>
            </a:lvl1pPr>
          </a:lstStyle>
          <a:p>
            <a:fld id="{89059335-AFD3-4DED-970B-1AD46A147785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10" name="Picture 26" descr="HY_logo_final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152400"/>
            <a:ext cx="1938338" cy="790575"/>
          </a:xfrm>
          <a:prstGeom prst="rect">
            <a:avLst/>
          </a:prstGeom>
          <a:noFill/>
        </p:spPr>
      </p:pic>
      <p:pic>
        <p:nvPicPr>
          <p:cNvPr id="12" name="Picture 23" descr="lu_kmlogo_ppthen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3521" y="6309320"/>
            <a:ext cx="1554163" cy="273050"/>
          </a:xfrm>
          <a:prstGeom prst="rect">
            <a:avLst/>
          </a:prstGeom>
          <a:noFill/>
        </p:spPr>
      </p:pic>
      <p:pic>
        <p:nvPicPr>
          <p:cNvPr id="14" name="Picture 24" descr="lu_km_luomuslogo_ppt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" y="152400"/>
            <a:ext cx="950913" cy="4343400"/>
          </a:xfrm>
          <a:prstGeom prst="rect">
            <a:avLst/>
          </a:prstGeom>
          <a:noFill/>
        </p:spPr>
      </p:pic>
      <p:sp>
        <p:nvSpPr>
          <p:cNvPr id="15" name="TextBox 18"/>
          <p:cNvSpPr txBox="1"/>
          <p:nvPr userDrawn="1"/>
        </p:nvSpPr>
        <p:spPr>
          <a:xfrm>
            <a:off x="6011862" y="6165850"/>
            <a:ext cx="1489095" cy="431800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r>
              <a:rPr lang="en-GB" sz="900" dirty="0" err="1" smtClean="0">
                <a:solidFill>
                  <a:schemeClr val="tx2"/>
                </a:solidFill>
              </a:rPr>
              <a:t>www.luomus.fi</a:t>
            </a:r>
            <a:endParaRPr lang="en-GB" sz="90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7C1B1-59EA-4D79-8DDA-7AD1237CFB37}" type="datetime1">
              <a:rPr lang="fi-FI" smtClean="0"/>
              <a:pPr/>
              <a:t>11.2.2019</a:t>
            </a:fld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059335-AFD3-4DED-970B-1AD46A14778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Henkilön nimi / Esityksen nimi / Tieteenala</a:t>
            </a:r>
            <a:endParaRPr lang="en-GB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79613" y="1989138"/>
            <a:ext cx="3348038" cy="4032250"/>
          </a:xfrm>
        </p:spPr>
        <p:txBody>
          <a:bodyPr>
            <a:normAutofit/>
          </a:bodyPr>
          <a:lstStyle>
            <a:lvl1pPr>
              <a:defRPr sz="2200"/>
            </a:lvl1pPr>
            <a:lvl2pPr marL="538163" indent="-273050">
              <a:defRPr sz="2000"/>
            </a:lvl2pPr>
            <a:lvl3pPr marL="803275" indent="-265113">
              <a:defRPr sz="1800"/>
            </a:lvl3pPr>
            <a:lvl4pPr marL="1076325" indent="-273050">
              <a:defRPr sz="1600"/>
            </a:lvl4pPr>
            <a:lvl5pPr marL="1341438" indent="-265113"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72113" y="1989138"/>
            <a:ext cx="3348036" cy="4032250"/>
          </a:xfrm>
        </p:spPr>
        <p:txBody>
          <a:bodyPr>
            <a:normAutofit/>
          </a:bodyPr>
          <a:lstStyle>
            <a:lvl1pPr>
              <a:defRPr sz="2200"/>
            </a:lvl1pPr>
            <a:lvl2pPr marL="538163" indent="-273050">
              <a:defRPr sz="2000"/>
            </a:lvl2pPr>
            <a:lvl3pPr marL="803275" indent="-265113">
              <a:defRPr sz="1800"/>
            </a:lvl3pPr>
            <a:lvl4pPr marL="1076325" indent="-273050">
              <a:defRPr sz="1600"/>
            </a:lvl4pPr>
            <a:lvl5pPr marL="1341438" indent="-265113"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29B6C-74D9-4CD8-8154-58D48250EB9F}" type="datetime1">
              <a:rPr lang="fi-FI" smtClean="0"/>
              <a:pPr/>
              <a:t>11.2.2019</a:t>
            </a:fld>
            <a:endParaRPr lang="en-GB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059335-AFD3-4DED-970B-1AD46A14778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Henkilön nimi / Esityksen nimi / Tieteenala</a:t>
            </a:r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B1912-9B4B-4EBB-A53C-67029E8E0101}" type="datetime1">
              <a:rPr lang="fi-FI" smtClean="0"/>
              <a:pPr/>
              <a:t>11.2.2019</a:t>
            </a:fld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059335-AFD3-4DED-970B-1AD46A14778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Henkilön nimi / Esityksen nimi / Tieteenala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9612" y="1989138"/>
            <a:ext cx="6840538" cy="51116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9B600-EE4B-4C6D-90AF-58C148543015}" type="datetime1">
              <a:rPr lang="fi-FI" smtClean="0"/>
              <a:pPr/>
              <a:t>11.2.2019</a:t>
            </a:fld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059335-AFD3-4DED-970B-1AD46A14778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Henkilön nimi / Esityksen nimi / Tieteenala</a:t>
            </a:r>
            <a:endParaRPr lang="en-GB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1979613" y="2492375"/>
            <a:ext cx="6840537" cy="3529013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1/2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79BCD-B2E3-4350-B4B6-5822382AA84B}" type="datetime1">
              <a:rPr lang="fi-FI" smtClean="0"/>
              <a:pPr/>
              <a:t>11.2.2019</a:t>
            </a:fld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059335-AFD3-4DED-970B-1AD46A14778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Henkilön nimi / Esityksen nimi / Tieteenala</a:t>
            </a:r>
            <a:endParaRPr lang="en-GB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9" name="Content Placeholder 2"/>
          <p:cNvSpPr>
            <a:spLocks noGrp="1"/>
          </p:cNvSpPr>
          <p:nvPr>
            <p:ph sz="half" idx="1"/>
          </p:nvPr>
        </p:nvSpPr>
        <p:spPr>
          <a:xfrm>
            <a:off x="1979613" y="1989136"/>
            <a:ext cx="3348038" cy="4032251"/>
          </a:xfrm>
        </p:spPr>
        <p:txBody>
          <a:bodyPr>
            <a:normAutofit/>
          </a:bodyPr>
          <a:lstStyle>
            <a:lvl1pPr>
              <a:defRPr sz="2200"/>
            </a:lvl1pPr>
            <a:lvl2pPr marL="538163" indent="-273050">
              <a:defRPr sz="2000"/>
            </a:lvl2pPr>
            <a:lvl3pPr marL="803275" indent="-265113">
              <a:defRPr sz="1800"/>
            </a:lvl3pPr>
            <a:lvl4pPr marL="1076325" indent="-273050">
              <a:defRPr sz="1600"/>
            </a:lvl4pPr>
            <a:lvl5pPr marL="1341438" indent="-265113"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3"/>
          </p:nvPr>
        </p:nvSpPr>
        <p:spPr>
          <a:xfrm>
            <a:off x="5472113" y="1989138"/>
            <a:ext cx="3348037" cy="403225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small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F6356-EA01-4629-9183-76D81792562D}" type="datetime1">
              <a:rPr lang="fi-FI" smtClean="0"/>
              <a:pPr/>
              <a:t>11.2.2019</a:t>
            </a:fld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059335-AFD3-4DED-970B-1AD46A14778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Henkilön nimi / Esityksen nimi / Tieteenala</a:t>
            </a:r>
            <a:endParaRPr lang="en-GB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9" name="Content Placeholder 2"/>
          <p:cNvSpPr>
            <a:spLocks noGrp="1"/>
          </p:cNvSpPr>
          <p:nvPr>
            <p:ph sz="half" idx="1"/>
          </p:nvPr>
        </p:nvSpPr>
        <p:spPr>
          <a:xfrm>
            <a:off x="1979612" y="4221162"/>
            <a:ext cx="6840537" cy="1800225"/>
          </a:xfrm>
        </p:spPr>
        <p:txBody>
          <a:bodyPr>
            <a:normAutofit/>
          </a:bodyPr>
          <a:lstStyle>
            <a:lvl1pPr>
              <a:defRPr sz="2200"/>
            </a:lvl1pPr>
            <a:lvl2pPr marL="538163" indent="-273050">
              <a:defRPr sz="2000"/>
            </a:lvl2pPr>
            <a:lvl3pPr marL="803275" indent="-265113">
              <a:defRPr sz="1800"/>
            </a:lvl3pPr>
            <a:lvl4pPr marL="1076325" indent="-273050">
              <a:defRPr sz="1600"/>
            </a:lvl4pPr>
            <a:lvl5pPr marL="1341438" indent="-265113"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7"/>
          </p:nvPr>
        </p:nvSpPr>
        <p:spPr>
          <a:xfrm>
            <a:off x="1979613" y="1989138"/>
            <a:ext cx="1584325" cy="431800"/>
          </a:xfrm>
        </p:spPr>
        <p:txBody>
          <a:bodyPr anchor="b" anchorCtr="0">
            <a:noAutofit/>
          </a:bodyPr>
          <a:lstStyle>
            <a:lvl1pPr marL="0" indent="0">
              <a:buNone/>
              <a:defRPr sz="1400" b="1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Text Placeholder 21"/>
          <p:cNvSpPr>
            <a:spLocks noGrp="1"/>
          </p:cNvSpPr>
          <p:nvPr>
            <p:ph type="body" sz="quarter" idx="18"/>
          </p:nvPr>
        </p:nvSpPr>
        <p:spPr>
          <a:xfrm>
            <a:off x="3708400" y="1989138"/>
            <a:ext cx="1584325" cy="431800"/>
          </a:xfrm>
        </p:spPr>
        <p:txBody>
          <a:bodyPr anchor="b" anchorCtr="0">
            <a:noAutofit/>
          </a:bodyPr>
          <a:lstStyle>
            <a:lvl1pPr marL="0" indent="0">
              <a:buNone/>
              <a:defRPr sz="1400" b="1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21"/>
          <p:cNvSpPr>
            <a:spLocks noGrp="1"/>
          </p:cNvSpPr>
          <p:nvPr>
            <p:ph type="body" sz="quarter" idx="19"/>
          </p:nvPr>
        </p:nvSpPr>
        <p:spPr>
          <a:xfrm>
            <a:off x="5435600" y="1989138"/>
            <a:ext cx="1584325" cy="431800"/>
          </a:xfrm>
        </p:spPr>
        <p:txBody>
          <a:bodyPr anchor="b" anchorCtr="0">
            <a:noAutofit/>
          </a:bodyPr>
          <a:lstStyle>
            <a:lvl1pPr marL="0" indent="0">
              <a:buNone/>
              <a:defRPr sz="1400" b="1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Text Placeholder 21"/>
          <p:cNvSpPr>
            <a:spLocks noGrp="1"/>
          </p:cNvSpPr>
          <p:nvPr>
            <p:ph type="body" sz="quarter" idx="20"/>
          </p:nvPr>
        </p:nvSpPr>
        <p:spPr>
          <a:xfrm>
            <a:off x="7164388" y="1989138"/>
            <a:ext cx="1584325" cy="431800"/>
          </a:xfrm>
        </p:spPr>
        <p:txBody>
          <a:bodyPr anchor="b" anchorCtr="0">
            <a:noAutofit/>
          </a:bodyPr>
          <a:lstStyle>
            <a:lvl1pPr marL="0" indent="0">
              <a:buNone/>
              <a:defRPr sz="1400" b="1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Picture Placeholder 15"/>
          <p:cNvSpPr>
            <a:spLocks noGrp="1"/>
          </p:cNvSpPr>
          <p:nvPr>
            <p:ph type="pic" sz="quarter" idx="21"/>
          </p:nvPr>
        </p:nvSpPr>
        <p:spPr>
          <a:xfrm>
            <a:off x="1979613" y="2492375"/>
            <a:ext cx="1584325" cy="1584325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21" name="Picture Placeholder 20"/>
          <p:cNvSpPr>
            <a:spLocks noGrp="1"/>
          </p:cNvSpPr>
          <p:nvPr>
            <p:ph type="pic" sz="quarter" idx="22"/>
          </p:nvPr>
        </p:nvSpPr>
        <p:spPr>
          <a:xfrm>
            <a:off x="3708400" y="2492375"/>
            <a:ext cx="1584325" cy="1584325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27" name="Picture Placeholder 26"/>
          <p:cNvSpPr>
            <a:spLocks noGrp="1"/>
          </p:cNvSpPr>
          <p:nvPr>
            <p:ph type="pic" sz="quarter" idx="23"/>
          </p:nvPr>
        </p:nvSpPr>
        <p:spPr>
          <a:xfrm>
            <a:off x="5435600" y="2492375"/>
            <a:ext cx="1584325" cy="1584325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29" name="Picture Placeholder 28"/>
          <p:cNvSpPr>
            <a:spLocks noGrp="1"/>
          </p:cNvSpPr>
          <p:nvPr>
            <p:ph type="pic" sz="quarter" idx="24"/>
          </p:nvPr>
        </p:nvSpPr>
        <p:spPr>
          <a:xfrm>
            <a:off x="7164388" y="2492375"/>
            <a:ext cx="1584325" cy="1584325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2A527-0E09-45BF-825A-5D2A3F90A583}" type="datetime1">
              <a:rPr lang="fi-FI" smtClean="0"/>
              <a:pPr/>
              <a:t>11.2.2019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059335-AFD3-4DED-970B-1AD46A14778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Henkilön nimi / Esityksen nimi / Tieteenala</a:t>
            </a:r>
            <a:endParaRPr lang="en-GB"/>
          </a:p>
        </p:txBody>
      </p:sp>
      <p:pic>
        <p:nvPicPr>
          <p:cNvPr id="9" name="Picture 23" descr="lu_kmlogo_ppthen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3521" y="6309320"/>
            <a:ext cx="1554163" cy="273050"/>
          </a:xfrm>
          <a:prstGeom prst="rect">
            <a:avLst/>
          </a:prstGeom>
          <a:noFill/>
        </p:spPr>
      </p:pic>
      <p:pic>
        <p:nvPicPr>
          <p:cNvPr id="11" name="Picture 24" descr="lu_km_luomuslogo_ppt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152400"/>
            <a:ext cx="950913" cy="4343400"/>
          </a:xfrm>
          <a:prstGeom prst="rect">
            <a:avLst/>
          </a:prstGeom>
          <a:noFill/>
        </p:spPr>
      </p:pic>
      <p:sp>
        <p:nvSpPr>
          <p:cNvPr id="12" name="TextBox 18"/>
          <p:cNvSpPr txBox="1"/>
          <p:nvPr userDrawn="1"/>
        </p:nvSpPr>
        <p:spPr>
          <a:xfrm>
            <a:off x="6011862" y="6165850"/>
            <a:ext cx="1489095" cy="431800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r>
              <a:rPr lang="en-GB" sz="900" dirty="0" err="1" smtClean="0">
                <a:solidFill>
                  <a:schemeClr val="tx2"/>
                </a:solidFill>
              </a:rPr>
              <a:t>www.luomus.fi</a:t>
            </a:r>
            <a:endParaRPr lang="en-GB" sz="90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79612" y="549275"/>
            <a:ext cx="6840538" cy="1150938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79612" y="1989139"/>
            <a:ext cx="6840538" cy="403225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7500958" y="6165850"/>
            <a:ext cx="887392" cy="4318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900">
                <a:solidFill>
                  <a:schemeClr val="tx2"/>
                </a:solidFill>
                <a:latin typeface="Arial" pitchFamily="34" charset="0"/>
              </a:defRPr>
            </a:lvl1pPr>
          </a:lstStyle>
          <a:p>
            <a:fld id="{CF7632DB-EE04-4C53-B47E-5F9D521F43EF}" type="datetime1">
              <a:rPr lang="fi-FI" smtClean="0"/>
              <a:pPr/>
              <a:t>11.2.2019</a:t>
            </a:fld>
            <a:endParaRPr lang="en-GB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79615" y="6165850"/>
            <a:ext cx="2592386" cy="4318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900">
                <a:solidFill>
                  <a:schemeClr val="tx2"/>
                </a:solidFill>
                <a:latin typeface="Arial" pitchFamily="34" charset="0"/>
              </a:defRPr>
            </a:lvl1pPr>
          </a:lstStyle>
          <a:p>
            <a:r>
              <a:rPr lang="fi-FI" smtClean="0"/>
              <a:t>Henkilön nimi / Esityksen nimi / Tieteenala</a:t>
            </a: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8351" y="6165851"/>
            <a:ext cx="431800" cy="431799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900">
                <a:solidFill>
                  <a:schemeClr val="tx2"/>
                </a:solidFill>
                <a:latin typeface="Arial" pitchFamily="34" charset="0"/>
              </a:defRPr>
            </a:lvl1pPr>
          </a:lstStyle>
          <a:p>
            <a:fld id="{89059335-AFD3-4DED-970B-1AD46A14778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9" name="TextBox 18"/>
          <p:cNvSpPr txBox="1"/>
          <p:nvPr/>
        </p:nvSpPr>
        <p:spPr>
          <a:xfrm>
            <a:off x="6011862" y="6165850"/>
            <a:ext cx="1489095" cy="431800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r>
              <a:rPr lang="en-GB" sz="900" dirty="0" err="1" smtClean="0">
                <a:solidFill>
                  <a:schemeClr val="tx2"/>
                </a:solidFill>
              </a:rPr>
              <a:t>www.luomus.fi</a:t>
            </a:r>
            <a:endParaRPr lang="en-GB" sz="900" dirty="0">
              <a:solidFill>
                <a:schemeClr val="tx2"/>
              </a:solidFill>
            </a:endParaRPr>
          </a:p>
        </p:txBody>
      </p:sp>
      <p:sp>
        <p:nvSpPr>
          <p:cNvPr id="21" name="Line 16"/>
          <p:cNvSpPr>
            <a:spLocks noChangeShapeType="1"/>
          </p:cNvSpPr>
          <p:nvPr/>
        </p:nvSpPr>
        <p:spPr bwMode="auto">
          <a:xfrm flipV="1">
            <a:off x="1979614" y="1773238"/>
            <a:ext cx="6840536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GB"/>
          </a:p>
        </p:txBody>
      </p:sp>
      <p:pic>
        <p:nvPicPr>
          <p:cNvPr id="11" name="Picture 23" descr="lu_kmlogo_ppthen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73521" y="6309320"/>
            <a:ext cx="1554163" cy="273050"/>
          </a:xfrm>
          <a:prstGeom prst="rect">
            <a:avLst/>
          </a:prstGeom>
          <a:noFill/>
        </p:spPr>
      </p:pic>
      <p:pic>
        <p:nvPicPr>
          <p:cNvPr id="12" name="Picture 24" descr="lu_km_luomuslogo_ppt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52401" y="152401"/>
            <a:ext cx="355808" cy="1625194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60" r:id="rId5"/>
    <p:sldLayoutId id="2147483661" r:id="rId6"/>
    <p:sldLayoutId id="2147483662" r:id="rId7"/>
    <p:sldLayoutId id="2147483655" r:id="rId8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6700" indent="-266700" algn="l" defTabSz="914400" rtl="0" eaLnBrk="1" latinLnBrk="0" hangingPunct="1">
        <a:spcBef>
          <a:spcPts val="0"/>
        </a:spcBef>
        <a:spcAft>
          <a:spcPts val="800"/>
        </a:spcAft>
        <a:buClrTx/>
        <a:buSzPct val="100000"/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39750" indent="-274638" algn="l" defTabSz="914400" rtl="0" eaLnBrk="1" latinLnBrk="0" hangingPunct="1">
        <a:spcBef>
          <a:spcPts val="0"/>
        </a:spcBef>
        <a:spcAft>
          <a:spcPts val="800"/>
        </a:spcAft>
        <a:buClrTx/>
        <a:buSzPct val="10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3275" indent="-265113" algn="l" defTabSz="914400" rtl="0" eaLnBrk="1" latinLnBrk="0" hangingPunct="1">
        <a:spcBef>
          <a:spcPts val="0"/>
        </a:spcBef>
        <a:spcAft>
          <a:spcPts val="800"/>
        </a:spcAft>
        <a:buClrTx/>
        <a:buFont typeface="Arial" pitchFamily="34" charset="0"/>
        <a:buChar char="‒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76325" indent="-273050" algn="l" defTabSz="914400" rtl="0" eaLnBrk="1" latinLnBrk="0" hangingPunct="1">
        <a:spcBef>
          <a:spcPts val="0"/>
        </a:spcBef>
        <a:spcAft>
          <a:spcPts val="800"/>
        </a:spcAft>
        <a:buClrTx/>
        <a:buFont typeface="Arial" pitchFamily="34" charset="0"/>
        <a:buChar char="‒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341438" indent="-265113" algn="l" defTabSz="914400" rtl="0" eaLnBrk="1" latinLnBrk="0" hangingPunct="1">
        <a:spcBef>
          <a:spcPts val="0"/>
        </a:spcBef>
        <a:spcAft>
          <a:spcPts val="800"/>
        </a:spcAft>
        <a:buClrTx/>
        <a:buFont typeface="Arial" pitchFamily="34" charset="0"/>
        <a:buChar char="‒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Kotka collection management system</a:t>
            </a:r>
            <a:endParaRPr lang="en-US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1F1E1BD-AB36-4D03-9883-A34550D8D7B0}" type="datetime1">
              <a:rPr lang="fi-FI" smtClean="0"/>
              <a:pPr/>
              <a:t>11.2.2019</a:t>
            </a:fld>
            <a:endParaRPr lang="en-GB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i-FI" smtClean="0"/>
              <a:t>Henkilön nimi / Esityksen nimi / Tieteenala</a:t>
            </a:r>
            <a:endParaRPr lang="en-GB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9059335-AFD3-4DED-970B-1AD46A147785}" type="slidenum">
              <a:rPr lang="en-GB" smtClean="0"/>
              <a:pPr/>
              <a:t>1</a:t>
            </a:fld>
            <a:endParaRPr lang="en-GB"/>
          </a:p>
        </p:txBody>
      </p:sp>
      <p:pic>
        <p:nvPicPr>
          <p:cNvPr id="7" name="Content Placeholder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940" y="0"/>
            <a:ext cx="3479400" cy="160052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System for professionals for managing scientific natural history collections</a:t>
            </a:r>
          </a:p>
          <a:p>
            <a:pPr lvl="1"/>
            <a:r>
              <a:rPr lang="en-US" dirty="0" smtClean="0"/>
              <a:t>Botanical, zoological, living, microbial, </a:t>
            </a:r>
            <a:r>
              <a:rPr lang="en-US" dirty="0" err="1" smtClean="0"/>
              <a:t>palaeontological</a:t>
            </a:r>
            <a:r>
              <a:rPr lang="en-US" dirty="0" smtClean="0"/>
              <a:t>, DNA samples</a:t>
            </a:r>
          </a:p>
          <a:p>
            <a:r>
              <a:rPr lang="en-US" dirty="0"/>
              <a:t>Built in-house in </a:t>
            </a:r>
            <a:r>
              <a:rPr lang="en-US" dirty="0" err="1"/>
              <a:t>Luomus</a:t>
            </a:r>
            <a:r>
              <a:rPr lang="en-US" dirty="0"/>
              <a:t> since 2011 (</a:t>
            </a:r>
            <a:r>
              <a:rPr lang="en-US" dirty="0" err="1"/>
              <a:t>Hyntikka</a:t>
            </a:r>
            <a:r>
              <a:rPr lang="en-US" dirty="0"/>
              <a:t> 2009</a:t>
            </a:r>
            <a:r>
              <a:rPr lang="en-US" dirty="0" smtClean="0"/>
              <a:t>), later as part of </a:t>
            </a:r>
            <a:r>
              <a:rPr lang="en-US" dirty="0" err="1" smtClean="0"/>
              <a:t>FinBIF</a:t>
            </a:r>
            <a:endParaRPr lang="en-US" dirty="0" smtClean="0"/>
          </a:p>
          <a:p>
            <a:r>
              <a:rPr lang="en-US" dirty="0"/>
              <a:t>Web based user interface, no desktop </a:t>
            </a:r>
            <a:r>
              <a:rPr lang="en-US" dirty="0" smtClean="0"/>
              <a:t>software</a:t>
            </a:r>
            <a:endParaRPr lang="en-US" dirty="0"/>
          </a:p>
          <a:p>
            <a:r>
              <a:rPr lang="en-US" dirty="0" smtClean="0"/>
              <a:t>Primary </a:t>
            </a:r>
            <a:r>
              <a:rPr lang="en-US" dirty="0" smtClean="0"/>
              <a:t>system</a:t>
            </a:r>
          </a:p>
          <a:p>
            <a:r>
              <a:rPr lang="en-US" dirty="0" smtClean="0"/>
              <a:t>Open data</a:t>
            </a:r>
            <a:endParaRPr lang="en-US" dirty="0" smtClean="0"/>
          </a:p>
          <a:p>
            <a:r>
              <a:rPr lang="en-US" dirty="0" smtClean="0"/>
              <a:t>Improves </a:t>
            </a:r>
            <a:r>
              <a:rPr lang="en-US" dirty="0" smtClean="0"/>
              <a:t>data usability, accessibility and persistence</a:t>
            </a:r>
          </a:p>
          <a:p>
            <a:r>
              <a:rPr lang="en-US" dirty="0" smtClean="0"/>
              <a:t>Improves collection management efficiency</a:t>
            </a:r>
          </a:p>
          <a:p>
            <a:r>
              <a:rPr lang="en-US" dirty="0" smtClean="0"/>
              <a:t>Harmonizes collection management </a:t>
            </a:r>
            <a:r>
              <a:rPr lang="en-US" dirty="0" smtClean="0"/>
              <a:t>practices</a:t>
            </a:r>
          </a:p>
          <a:p>
            <a:r>
              <a:rPr lang="en-US" dirty="0" smtClean="0"/>
              <a:t>National</a:t>
            </a:r>
            <a:endParaRPr lang="en-US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7C1B1-59EA-4D79-8DDA-7AD1237CFB37}" type="datetime1">
              <a:rPr lang="fi-FI" smtClean="0"/>
              <a:pPr/>
              <a:t>11.2.2019</a:t>
            </a:fld>
            <a:endParaRPr lang="en-GB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059335-AFD3-4DED-970B-1AD46A147785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Henkilön nimi / Esityksen nimi / Tieteenala</a:t>
            </a:r>
            <a:endParaRPr lang="en-GB"/>
          </a:p>
        </p:txBody>
      </p:sp>
      <p:sp>
        <p:nvSpPr>
          <p:cNvPr id="6" name="Otsikk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Kotka?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dirty="0" err="1" smtClean="0"/>
              <a:t>Used</a:t>
            </a:r>
            <a:r>
              <a:rPr lang="fi-FI" dirty="0" smtClean="0"/>
              <a:t> in </a:t>
            </a:r>
            <a:r>
              <a:rPr lang="fi-FI" dirty="0" err="1" smtClean="0"/>
              <a:t>all</a:t>
            </a:r>
            <a:r>
              <a:rPr lang="fi-FI" dirty="0" smtClean="0"/>
              <a:t> </a:t>
            </a:r>
            <a:r>
              <a:rPr lang="fi-FI" dirty="0" err="1" smtClean="0"/>
              <a:t>big</a:t>
            </a:r>
            <a:r>
              <a:rPr lang="fi-FI" dirty="0" smtClean="0"/>
              <a:t> </a:t>
            </a:r>
            <a:r>
              <a:rPr lang="fi-FI" dirty="0" err="1" smtClean="0"/>
              <a:t>natural</a:t>
            </a:r>
            <a:r>
              <a:rPr lang="fi-FI" dirty="0" smtClean="0"/>
              <a:t> </a:t>
            </a:r>
            <a:r>
              <a:rPr lang="fi-FI" dirty="0" err="1" smtClean="0"/>
              <a:t>history</a:t>
            </a:r>
            <a:r>
              <a:rPr lang="fi-FI" dirty="0" smtClean="0"/>
              <a:t> </a:t>
            </a:r>
            <a:r>
              <a:rPr lang="fi-FI" dirty="0" err="1" smtClean="0"/>
              <a:t>collection</a:t>
            </a:r>
            <a:r>
              <a:rPr lang="fi-FI" dirty="0" smtClean="0"/>
              <a:t> </a:t>
            </a:r>
            <a:r>
              <a:rPr lang="fi-FI" dirty="0" err="1" smtClean="0"/>
              <a:t>organizations</a:t>
            </a:r>
            <a:r>
              <a:rPr lang="fi-FI" dirty="0" smtClean="0"/>
              <a:t> in Finland and </a:t>
            </a:r>
            <a:r>
              <a:rPr lang="fi-FI" dirty="0" err="1" smtClean="0"/>
              <a:t>many</a:t>
            </a:r>
            <a:r>
              <a:rPr lang="fi-FI" dirty="0" smtClean="0"/>
              <a:t> </a:t>
            </a:r>
            <a:r>
              <a:rPr lang="fi-FI" dirty="0" err="1" smtClean="0"/>
              <a:t>small</a:t>
            </a:r>
            <a:r>
              <a:rPr lang="fi-FI" dirty="0" smtClean="0"/>
              <a:t> </a:t>
            </a:r>
            <a:r>
              <a:rPr lang="fi-FI" dirty="0" err="1" smtClean="0"/>
              <a:t>ones</a:t>
            </a:r>
            <a:endParaRPr lang="fi-FI" dirty="0" smtClean="0"/>
          </a:p>
          <a:p>
            <a:pPr lvl="1"/>
            <a:r>
              <a:rPr lang="fi-FI" dirty="0" err="1"/>
              <a:t>University</a:t>
            </a:r>
            <a:r>
              <a:rPr lang="fi-FI" dirty="0"/>
              <a:t> of Oulu, </a:t>
            </a:r>
            <a:r>
              <a:rPr lang="fi-FI" dirty="0" err="1"/>
              <a:t>Biodiversity</a:t>
            </a:r>
            <a:r>
              <a:rPr lang="fi-FI" dirty="0"/>
              <a:t> </a:t>
            </a:r>
            <a:r>
              <a:rPr lang="fi-FI" dirty="0" err="1"/>
              <a:t>unit</a:t>
            </a:r>
            <a:r>
              <a:rPr lang="fi-FI" dirty="0"/>
              <a:t> </a:t>
            </a:r>
            <a:r>
              <a:rPr lang="fi-FI" dirty="0" err="1"/>
              <a:t>museums</a:t>
            </a:r>
            <a:endParaRPr lang="fi-FI" dirty="0"/>
          </a:p>
          <a:p>
            <a:pPr lvl="1"/>
            <a:r>
              <a:rPr lang="fi-FI" dirty="0" err="1"/>
              <a:t>University</a:t>
            </a:r>
            <a:r>
              <a:rPr lang="fi-FI" dirty="0"/>
              <a:t> of Turku, </a:t>
            </a:r>
            <a:r>
              <a:rPr lang="fi-FI" dirty="0" err="1"/>
              <a:t>Biodiversity</a:t>
            </a:r>
            <a:r>
              <a:rPr lang="fi-FI" dirty="0"/>
              <a:t> </a:t>
            </a:r>
            <a:r>
              <a:rPr lang="fi-FI" dirty="0" err="1"/>
              <a:t>unit</a:t>
            </a:r>
            <a:r>
              <a:rPr lang="fi-FI" dirty="0"/>
              <a:t> </a:t>
            </a:r>
            <a:r>
              <a:rPr lang="fi-FI" dirty="0" err="1" smtClean="0"/>
              <a:t>museums</a:t>
            </a:r>
            <a:endParaRPr lang="en-US" dirty="0" smtClean="0"/>
          </a:p>
          <a:p>
            <a:pPr lvl="1"/>
            <a:r>
              <a:rPr lang="en-US" dirty="0" smtClean="0"/>
              <a:t>University </a:t>
            </a:r>
            <a:r>
              <a:rPr lang="en-US" dirty="0"/>
              <a:t>of </a:t>
            </a:r>
            <a:r>
              <a:rPr lang="fi-FI" dirty="0" smtClean="0"/>
              <a:t>Jyväskylä, </a:t>
            </a:r>
            <a:r>
              <a:rPr lang="en-US" dirty="0" smtClean="0"/>
              <a:t>Natural </a:t>
            </a:r>
            <a:r>
              <a:rPr lang="en-US" dirty="0"/>
              <a:t>History Museum of Central </a:t>
            </a:r>
            <a:r>
              <a:rPr lang="en-US" dirty="0" smtClean="0"/>
              <a:t>Finland </a:t>
            </a:r>
          </a:p>
          <a:p>
            <a:pPr lvl="1"/>
            <a:r>
              <a:rPr lang="fi-FI" dirty="0" smtClean="0"/>
              <a:t>Kuopio </a:t>
            </a:r>
            <a:r>
              <a:rPr lang="fi-FI" dirty="0"/>
              <a:t>N</a:t>
            </a:r>
            <a:r>
              <a:rPr lang="fi-FI" dirty="0" smtClean="0"/>
              <a:t>atural </a:t>
            </a:r>
            <a:r>
              <a:rPr lang="fi-FI" dirty="0" err="1"/>
              <a:t>H</a:t>
            </a:r>
            <a:r>
              <a:rPr lang="fi-FI" dirty="0" err="1" smtClean="0"/>
              <a:t>istory</a:t>
            </a:r>
            <a:r>
              <a:rPr lang="fi-FI" dirty="0" smtClean="0"/>
              <a:t> </a:t>
            </a:r>
            <a:r>
              <a:rPr lang="fi-FI" dirty="0" err="1" smtClean="0"/>
              <a:t>Museum</a:t>
            </a:r>
            <a:endParaRPr lang="fi-FI" dirty="0" smtClean="0"/>
          </a:p>
          <a:p>
            <a:pPr lvl="1"/>
            <a:r>
              <a:rPr lang="fi-FI" dirty="0"/>
              <a:t>Kieppi, Kokkola </a:t>
            </a:r>
            <a:r>
              <a:rPr lang="fi-FI" dirty="0" err="1"/>
              <a:t>Museum</a:t>
            </a:r>
            <a:r>
              <a:rPr lang="fi-FI" dirty="0"/>
              <a:t> of Natural </a:t>
            </a:r>
            <a:r>
              <a:rPr lang="fi-FI" dirty="0" err="1" smtClean="0"/>
              <a:t>History</a:t>
            </a:r>
            <a:endParaRPr lang="fi-FI" dirty="0" smtClean="0"/>
          </a:p>
          <a:p>
            <a:pPr lvl="1"/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Ark</a:t>
            </a:r>
            <a:r>
              <a:rPr lang="fi-FI" dirty="0" smtClean="0"/>
              <a:t> </a:t>
            </a:r>
            <a:r>
              <a:rPr lang="fi-FI" dirty="0" err="1" smtClean="0"/>
              <a:t>Nature</a:t>
            </a:r>
            <a:r>
              <a:rPr lang="fi-FI" dirty="0" smtClean="0"/>
              <a:t> </a:t>
            </a:r>
            <a:r>
              <a:rPr lang="fi-FI" dirty="0" err="1" smtClean="0"/>
              <a:t>centre</a:t>
            </a:r>
            <a:r>
              <a:rPr lang="fi-FI" dirty="0" smtClean="0"/>
              <a:t>, Pori</a:t>
            </a:r>
            <a:endParaRPr lang="fi-FI" dirty="0" smtClean="0"/>
          </a:p>
          <a:p>
            <a:pPr lvl="1"/>
            <a:r>
              <a:rPr lang="fi-FI" dirty="0" err="1" smtClean="0"/>
              <a:t>Ostrobothnian</a:t>
            </a:r>
            <a:r>
              <a:rPr lang="fi-FI" dirty="0" smtClean="0"/>
              <a:t> </a:t>
            </a:r>
            <a:r>
              <a:rPr lang="fi-FI" dirty="0" err="1" smtClean="0"/>
              <a:t>Museum</a:t>
            </a:r>
            <a:r>
              <a:rPr lang="fi-FI" dirty="0" smtClean="0"/>
              <a:t>, Vaasa</a:t>
            </a:r>
          </a:p>
          <a:p>
            <a:pPr lvl="1"/>
            <a:r>
              <a:rPr lang="fi-FI" dirty="0" smtClean="0"/>
              <a:t>HAMBI Culture </a:t>
            </a:r>
            <a:r>
              <a:rPr lang="fi-FI" dirty="0" err="1" smtClean="0"/>
              <a:t>collection</a:t>
            </a:r>
            <a:r>
              <a:rPr lang="fi-FI" dirty="0" smtClean="0"/>
              <a:t>, </a:t>
            </a:r>
            <a:r>
              <a:rPr lang="fi-FI" dirty="0" err="1" smtClean="0"/>
              <a:t>University</a:t>
            </a:r>
            <a:r>
              <a:rPr lang="fi-FI" dirty="0" smtClean="0"/>
              <a:t> of Helsinki</a:t>
            </a:r>
          </a:p>
          <a:p>
            <a:pPr lvl="1"/>
            <a:r>
              <a:rPr lang="en-US" dirty="0"/>
              <a:t>The Provincial Museum of Lapland, </a:t>
            </a:r>
            <a:r>
              <a:rPr lang="en-US" dirty="0" smtClean="0"/>
              <a:t>Rovaniemi</a:t>
            </a:r>
            <a:endParaRPr lang="fi-FI" dirty="0" smtClean="0"/>
          </a:p>
          <a:p>
            <a:endParaRPr lang="fi-FI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7C1B1-59EA-4D79-8DDA-7AD1237CFB37}" type="datetime1">
              <a:rPr lang="fi-FI" smtClean="0"/>
              <a:pPr/>
              <a:t>11.2.2019</a:t>
            </a:fld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059335-AFD3-4DED-970B-1AD46A147785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Henkilön nimi / Esityksen nimi / Tieteenala</a:t>
            </a:r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Users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183490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/>
              <a:t>No </a:t>
            </a:r>
            <a:r>
              <a:rPr lang="fi-FI" dirty="0" err="1"/>
              <a:t>fees</a:t>
            </a:r>
            <a:r>
              <a:rPr lang="fi-FI" dirty="0"/>
              <a:t>, Kotka is </a:t>
            </a:r>
            <a:r>
              <a:rPr lang="fi-FI" dirty="0" err="1"/>
              <a:t>maintained</a:t>
            </a:r>
            <a:r>
              <a:rPr lang="fi-FI" dirty="0"/>
              <a:t> and </a:t>
            </a:r>
            <a:r>
              <a:rPr lang="fi-FI" dirty="0" err="1"/>
              <a:t>developed</a:t>
            </a:r>
            <a:r>
              <a:rPr lang="fi-FI" dirty="0"/>
              <a:t> as </a:t>
            </a:r>
            <a:r>
              <a:rPr lang="fi-FI" dirty="0" err="1"/>
              <a:t>part</a:t>
            </a:r>
            <a:r>
              <a:rPr lang="fi-FI" dirty="0"/>
              <a:t> of Luomus </a:t>
            </a:r>
            <a:r>
              <a:rPr lang="fi-FI" dirty="0" err="1"/>
              <a:t>national</a:t>
            </a:r>
            <a:r>
              <a:rPr lang="fi-FI" dirty="0"/>
              <a:t> </a:t>
            </a:r>
            <a:r>
              <a:rPr lang="fi-FI" dirty="0" err="1"/>
              <a:t>responsibilities</a:t>
            </a:r>
            <a:endParaRPr lang="fi-FI" dirty="0"/>
          </a:p>
          <a:p>
            <a:r>
              <a:rPr lang="fi-FI" dirty="0" err="1" smtClean="0"/>
              <a:t>Cooperation</a:t>
            </a:r>
            <a:r>
              <a:rPr lang="fi-FI" dirty="0" smtClean="0"/>
              <a:t> </a:t>
            </a:r>
            <a:r>
              <a:rPr lang="fi-FI" dirty="0" err="1"/>
              <a:t>agreement</a:t>
            </a:r>
            <a:endParaRPr lang="fi-FI" dirty="0"/>
          </a:p>
          <a:p>
            <a:r>
              <a:rPr lang="fi-FI" dirty="0" err="1"/>
              <a:t>Customer</a:t>
            </a:r>
            <a:r>
              <a:rPr lang="fi-FI" dirty="0"/>
              <a:t> </a:t>
            </a:r>
            <a:r>
              <a:rPr lang="fi-FI" dirty="0" err="1"/>
              <a:t>organization</a:t>
            </a:r>
            <a:r>
              <a:rPr lang="fi-FI" dirty="0"/>
              <a:t> </a:t>
            </a:r>
            <a:r>
              <a:rPr lang="fi-FI" dirty="0" err="1"/>
              <a:t>gets</a:t>
            </a:r>
            <a:r>
              <a:rPr lang="fi-FI" dirty="0"/>
              <a:t> to </a:t>
            </a:r>
            <a:r>
              <a:rPr lang="fi-FI" dirty="0" err="1"/>
              <a:t>know</a:t>
            </a:r>
            <a:r>
              <a:rPr lang="fi-FI" dirty="0"/>
              <a:t> </a:t>
            </a:r>
            <a:r>
              <a:rPr lang="fi-FI" dirty="0" smtClean="0"/>
              <a:t>Kotka, </a:t>
            </a:r>
            <a:r>
              <a:rPr lang="fi-FI" dirty="0"/>
              <a:t>Luomus/</a:t>
            </a:r>
            <a:r>
              <a:rPr lang="fi-FI" dirty="0" err="1"/>
              <a:t>FinBIF</a:t>
            </a:r>
            <a:r>
              <a:rPr lang="fi-FI" dirty="0"/>
              <a:t> </a:t>
            </a:r>
            <a:r>
              <a:rPr lang="fi-FI" dirty="0" err="1"/>
              <a:t>gets</a:t>
            </a:r>
            <a:r>
              <a:rPr lang="fi-FI" dirty="0"/>
              <a:t> to </a:t>
            </a:r>
            <a:r>
              <a:rPr lang="fi-FI" dirty="0" err="1"/>
              <a:t>know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data, </a:t>
            </a:r>
            <a:r>
              <a:rPr lang="fi-FI" dirty="0" err="1"/>
              <a:t>make</a:t>
            </a:r>
            <a:r>
              <a:rPr lang="fi-FI" dirty="0"/>
              <a:t> a </a:t>
            </a:r>
            <a:r>
              <a:rPr lang="fi-FI" dirty="0" err="1"/>
              <a:t>plan</a:t>
            </a:r>
            <a:endParaRPr lang="fi-FI" dirty="0"/>
          </a:p>
          <a:p>
            <a:r>
              <a:rPr lang="fi-FI" dirty="0" err="1"/>
              <a:t>Customer</a:t>
            </a:r>
            <a:r>
              <a:rPr lang="fi-FI" dirty="0"/>
              <a:t> </a:t>
            </a:r>
            <a:r>
              <a:rPr lang="fi-FI" dirty="0" err="1"/>
              <a:t>stops</a:t>
            </a:r>
            <a:r>
              <a:rPr lang="fi-FI" dirty="0"/>
              <a:t> </a:t>
            </a:r>
            <a:r>
              <a:rPr lang="fi-FI" dirty="0" err="1"/>
              <a:t>using</a:t>
            </a:r>
            <a:r>
              <a:rPr lang="fi-FI" dirty="0"/>
              <a:t> </a:t>
            </a:r>
            <a:r>
              <a:rPr lang="fi-FI" dirty="0" err="1" smtClean="0"/>
              <a:t>their</a:t>
            </a:r>
            <a:r>
              <a:rPr lang="fi-FI" dirty="0" smtClean="0"/>
              <a:t> </a:t>
            </a:r>
            <a:r>
              <a:rPr lang="fi-FI" dirty="0" err="1" smtClean="0"/>
              <a:t>old</a:t>
            </a:r>
            <a:r>
              <a:rPr lang="fi-FI" dirty="0" smtClean="0"/>
              <a:t> </a:t>
            </a:r>
            <a:r>
              <a:rPr lang="fi-FI" dirty="0" err="1"/>
              <a:t>system</a:t>
            </a:r>
            <a:r>
              <a:rPr lang="fi-FI" dirty="0"/>
              <a:t>, </a:t>
            </a:r>
            <a:r>
              <a:rPr lang="fi-FI" dirty="0" err="1"/>
              <a:t>cleans</a:t>
            </a:r>
            <a:r>
              <a:rPr lang="fi-FI" dirty="0"/>
              <a:t> and </a:t>
            </a:r>
            <a:r>
              <a:rPr lang="fi-FI" dirty="0" err="1"/>
              <a:t>transforms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data into Kotka </a:t>
            </a:r>
            <a:r>
              <a:rPr lang="fi-FI" dirty="0" err="1"/>
              <a:t>format</a:t>
            </a:r>
            <a:endParaRPr lang="fi-FI" dirty="0"/>
          </a:p>
          <a:p>
            <a:r>
              <a:rPr lang="fi-FI" dirty="0"/>
              <a:t>Luomus </a:t>
            </a:r>
            <a:r>
              <a:rPr lang="fi-FI" dirty="0" err="1" smtClean="0"/>
              <a:t>helps</a:t>
            </a:r>
            <a:r>
              <a:rPr lang="fi-FI" dirty="0" smtClean="0"/>
              <a:t> and </a:t>
            </a:r>
            <a:r>
              <a:rPr lang="fi-FI" dirty="0" err="1" smtClean="0"/>
              <a:t>makes</a:t>
            </a:r>
            <a:r>
              <a:rPr lang="fi-FI" dirty="0" smtClean="0"/>
              <a:t> </a:t>
            </a:r>
            <a:r>
              <a:rPr lang="fi-FI" dirty="0" err="1"/>
              <a:t>necessary</a:t>
            </a:r>
            <a:r>
              <a:rPr lang="fi-FI" dirty="0"/>
              <a:t> </a:t>
            </a:r>
            <a:r>
              <a:rPr lang="fi-FI" dirty="0" err="1"/>
              <a:t>changes</a:t>
            </a:r>
            <a:r>
              <a:rPr lang="fi-FI" dirty="0"/>
              <a:t> to Kotka</a:t>
            </a:r>
          </a:p>
          <a:p>
            <a:r>
              <a:rPr lang="fi-FI" dirty="0"/>
              <a:t>Luomus </a:t>
            </a:r>
            <a:r>
              <a:rPr lang="fi-FI" dirty="0" err="1"/>
              <a:t>imports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data to Kotka, </a:t>
            </a:r>
            <a:r>
              <a:rPr lang="fi-FI" dirty="0" err="1"/>
              <a:t>customer</a:t>
            </a:r>
            <a:r>
              <a:rPr lang="fi-FI" dirty="0"/>
              <a:t> </a:t>
            </a:r>
            <a:r>
              <a:rPr lang="fi-FI" dirty="0" err="1"/>
              <a:t>starts</a:t>
            </a:r>
            <a:r>
              <a:rPr lang="fi-FI" dirty="0"/>
              <a:t> </a:t>
            </a:r>
            <a:r>
              <a:rPr lang="fi-FI" dirty="0" err="1"/>
              <a:t>using</a:t>
            </a:r>
            <a:r>
              <a:rPr lang="fi-FI" dirty="0"/>
              <a:t> </a:t>
            </a:r>
            <a:r>
              <a:rPr lang="fi-FI" dirty="0" smtClean="0"/>
              <a:t>Kotka</a:t>
            </a:r>
            <a:endParaRPr lang="fi-FI" dirty="0"/>
          </a:p>
          <a:p>
            <a:endParaRPr lang="fi-FI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7C1B1-59EA-4D79-8DDA-7AD1237CFB37}" type="datetime1">
              <a:rPr lang="fi-FI" smtClean="0"/>
              <a:pPr/>
              <a:t>11.2.2019</a:t>
            </a:fld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059335-AFD3-4DED-970B-1AD46A147785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Henkilön nimi / Esityksen nimi / Tieteenala</a:t>
            </a:r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Starting</a:t>
            </a:r>
            <a:r>
              <a:rPr lang="fi-FI" dirty="0" smtClean="0"/>
              <a:t> </a:t>
            </a:r>
            <a:r>
              <a:rPr lang="fi-FI" dirty="0"/>
              <a:t>to </a:t>
            </a:r>
            <a:r>
              <a:rPr lang="fi-FI" dirty="0" err="1"/>
              <a:t>use</a:t>
            </a:r>
            <a:r>
              <a:rPr lang="fi-FI" dirty="0"/>
              <a:t> Kotka</a:t>
            </a:r>
          </a:p>
        </p:txBody>
      </p:sp>
    </p:spTree>
    <p:extLst>
      <p:ext uri="{BB962C8B-B14F-4D97-AF65-F5344CB8AC3E}">
        <p14:creationId xmlns:p14="http://schemas.microsoft.com/office/powerpoint/2010/main" val="37267553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i-FI" b="1" dirty="0" smtClean="0"/>
              <a:t>(Show </a:t>
            </a:r>
            <a:r>
              <a:rPr lang="fi-FI" b="1" dirty="0" err="1" smtClean="0"/>
              <a:t>these</a:t>
            </a:r>
            <a:r>
              <a:rPr lang="fi-FI" b="1" dirty="0" smtClean="0"/>
              <a:t> in Kotka)</a:t>
            </a:r>
          </a:p>
          <a:p>
            <a:r>
              <a:rPr lang="fi-FI" dirty="0" smtClean="0"/>
              <a:t>Data </a:t>
            </a:r>
            <a:r>
              <a:rPr lang="fi-FI" dirty="0" err="1" smtClean="0"/>
              <a:t>entry</a:t>
            </a:r>
            <a:r>
              <a:rPr lang="fi-FI" dirty="0" smtClean="0"/>
              <a:t> and </a:t>
            </a:r>
            <a:r>
              <a:rPr lang="fi-FI" dirty="0" err="1" smtClean="0"/>
              <a:t>edit</a:t>
            </a:r>
            <a:r>
              <a:rPr lang="fi-FI" dirty="0" smtClean="0"/>
              <a:t> </a:t>
            </a:r>
            <a:r>
              <a:rPr lang="fi-FI" dirty="0" err="1" smtClean="0"/>
              <a:t>forms</a:t>
            </a:r>
            <a:endParaRPr lang="fi-FI" dirty="0" smtClean="0"/>
          </a:p>
          <a:p>
            <a:r>
              <a:rPr lang="fi-FI" dirty="0" err="1" smtClean="0"/>
              <a:t>Searches</a:t>
            </a:r>
            <a:endParaRPr lang="fi-FI" dirty="0" smtClean="0"/>
          </a:p>
          <a:p>
            <a:r>
              <a:rPr lang="fi-FI" dirty="0" err="1" smtClean="0"/>
              <a:t>Transactions</a:t>
            </a:r>
            <a:r>
              <a:rPr lang="fi-FI" dirty="0" smtClean="0"/>
              <a:t>: </a:t>
            </a:r>
            <a:r>
              <a:rPr lang="fi-FI" dirty="0" err="1" smtClean="0"/>
              <a:t>loans</a:t>
            </a:r>
            <a:r>
              <a:rPr lang="fi-FI" dirty="0" smtClean="0"/>
              <a:t>, </a:t>
            </a:r>
            <a:r>
              <a:rPr lang="fi-FI" dirty="0" err="1" smtClean="0"/>
              <a:t>gifts</a:t>
            </a:r>
            <a:r>
              <a:rPr lang="fi-FI" dirty="0" smtClean="0"/>
              <a:t>, </a:t>
            </a:r>
            <a:r>
              <a:rPr lang="fi-FI" dirty="0" err="1" smtClean="0"/>
              <a:t>exchange</a:t>
            </a:r>
            <a:endParaRPr lang="fi-FI" dirty="0" smtClean="0"/>
          </a:p>
          <a:p>
            <a:r>
              <a:rPr lang="fi-FI" dirty="0" smtClean="0"/>
              <a:t>Excel </a:t>
            </a:r>
            <a:r>
              <a:rPr lang="fi-FI" dirty="0" err="1" smtClean="0"/>
              <a:t>generator</a:t>
            </a:r>
            <a:r>
              <a:rPr lang="fi-FI" dirty="0" smtClean="0"/>
              <a:t>, </a:t>
            </a:r>
            <a:r>
              <a:rPr lang="fi-FI" dirty="0" err="1" smtClean="0"/>
              <a:t>export</a:t>
            </a:r>
            <a:r>
              <a:rPr lang="fi-FI" dirty="0" smtClean="0"/>
              <a:t> and import</a:t>
            </a:r>
          </a:p>
          <a:p>
            <a:r>
              <a:rPr lang="fi-FI" dirty="0"/>
              <a:t>QR </a:t>
            </a:r>
            <a:r>
              <a:rPr lang="fi-FI" dirty="0" err="1"/>
              <a:t>code</a:t>
            </a:r>
            <a:r>
              <a:rPr lang="fi-FI" dirty="0"/>
              <a:t> </a:t>
            </a:r>
            <a:r>
              <a:rPr lang="fi-FI" dirty="0" err="1"/>
              <a:t>reader</a:t>
            </a:r>
            <a:r>
              <a:rPr lang="fi-FI" dirty="0"/>
              <a:t> </a:t>
            </a:r>
            <a:r>
              <a:rPr lang="fi-FI" dirty="0" err="1" smtClean="0"/>
              <a:t>app</a:t>
            </a:r>
            <a:endParaRPr lang="fi-FI" dirty="0" smtClean="0"/>
          </a:p>
          <a:p>
            <a:r>
              <a:rPr lang="fi-FI" dirty="0" smtClean="0"/>
              <a:t>Printing </a:t>
            </a:r>
            <a:r>
              <a:rPr lang="fi-FI" dirty="0" err="1" smtClean="0"/>
              <a:t>labels</a:t>
            </a:r>
            <a:endParaRPr lang="fi-FI" dirty="0" smtClean="0"/>
          </a:p>
          <a:p>
            <a:r>
              <a:rPr lang="fi-FI" dirty="0" err="1" smtClean="0"/>
              <a:t>Saving</a:t>
            </a:r>
            <a:r>
              <a:rPr lang="fi-FI" dirty="0" smtClean="0"/>
              <a:t> </a:t>
            </a:r>
            <a:r>
              <a:rPr lang="fi-FI" dirty="0" err="1" smtClean="0"/>
              <a:t>photos</a:t>
            </a:r>
            <a:endParaRPr lang="fi-FI" dirty="0" smtClean="0"/>
          </a:p>
          <a:p>
            <a:r>
              <a:rPr lang="fi-FI" dirty="0" err="1" smtClean="0"/>
              <a:t>Statistics</a:t>
            </a:r>
            <a:r>
              <a:rPr lang="fi-FI" dirty="0" smtClean="0"/>
              <a:t> and </a:t>
            </a:r>
            <a:r>
              <a:rPr lang="fi-FI" dirty="0" err="1" smtClean="0"/>
              <a:t>reports</a:t>
            </a:r>
            <a:endParaRPr lang="fi-FI" dirty="0" smtClean="0"/>
          </a:p>
          <a:p>
            <a:r>
              <a:rPr lang="fi-FI" dirty="0" err="1"/>
              <a:t>Collection</a:t>
            </a:r>
            <a:r>
              <a:rPr lang="fi-FI" dirty="0"/>
              <a:t> </a:t>
            </a:r>
            <a:r>
              <a:rPr lang="fi-FI" dirty="0" smtClean="0"/>
              <a:t>metadata</a:t>
            </a:r>
            <a:endParaRPr lang="fi-FI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7C1B1-59EA-4D79-8DDA-7AD1237CFB37}" type="datetime1">
              <a:rPr lang="fi-FI" smtClean="0"/>
              <a:pPr/>
              <a:t>11.2.2019</a:t>
            </a:fld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059335-AFD3-4DED-970B-1AD46A147785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Henkilön nimi / Esityksen nimi / Tieteenala</a:t>
            </a:r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Overview</a:t>
            </a:r>
            <a:r>
              <a:rPr lang="fi-FI" dirty="0" smtClean="0"/>
              <a:t> </a:t>
            </a:r>
            <a:r>
              <a:rPr lang="fi-FI" dirty="0" smtClean="0"/>
              <a:t>of </a:t>
            </a:r>
            <a:r>
              <a:rPr lang="fi-FI" dirty="0" err="1" smtClean="0"/>
              <a:t>features</a:t>
            </a:r>
            <a:r>
              <a:rPr lang="fi-FI" dirty="0" smtClean="0"/>
              <a:t> and </a:t>
            </a:r>
            <a:r>
              <a:rPr lang="fi-FI" dirty="0" err="1" smtClean="0"/>
              <a:t>functionalities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98330628"/>
      </p:ext>
    </p:extLst>
  </p:cSld>
  <p:clrMapOvr>
    <a:masterClrMapping/>
  </p:clrMapOvr>
</p:sld>
</file>

<file path=ppt/theme/theme1.xml><?xml version="1.0" encoding="utf-8"?>
<a:theme xmlns:a="http://schemas.openxmlformats.org/drawingml/2006/main" name="Loumus_kalvopohja_v2012-09-07">
  <a:themeElements>
    <a:clrScheme name="HY (konserni)">
      <a:dk1>
        <a:sysClr val="windowText" lastClr="000000"/>
      </a:dk1>
      <a:lt1>
        <a:srgbClr val="FFFFFF"/>
      </a:lt1>
      <a:dk2>
        <a:srgbClr val="8C8A87"/>
      </a:dk2>
      <a:lt2>
        <a:srgbClr val="FFFFFF"/>
      </a:lt2>
      <a:accent1>
        <a:srgbClr val="8C8A87"/>
      </a:accent1>
      <a:accent2>
        <a:srgbClr val="1E1C77"/>
      </a:accent2>
      <a:accent3>
        <a:srgbClr val="FCA311"/>
      </a:accent3>
      <a:accent4>
        <a:srgbClr val="256EC7"/>
      </a:accent4>
      <a:accent5>
        <a:srgbClr val="E5053A"/>
      </a:accent5>
      <a:accent6>
        <a:srgbClr val="FCD116"/>
      </a:accent6>
      <a:hlink>
        <a:srgbClr val="FCA311"/>
      </a:hlink>
      <a:folHlink>
        <a:srgbClr val="8C8A87"/>
      </a:folHlink>
    </a:clrScheme>
    <a:fontScheme name="Basic (Arial)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HY (konserni)">
      <a:dk1>
        <a:sysClr val="windowText" lastClr="000000"/>
      </a:dk1>
      <a:lt1>
        <a:srgbClr val="FFFFFF"/>
      </a:lt1>
      <a:dk2>
        <a:srgbClr val="8C8A87"/>
      </a:dk2>
      <a:lt2>
        <a:srgbClr val="FFFFFF"/>
      </a:lt2>
      <a:accent1>
        <a:srgbClr val="8C8A87"/>
      </a:accent1>
      <a:accent2>
        <a:srgbClr val="1E1C77"/>
      </a:accent2>
      <a:accent3>
        <a:srgbClr val="FCA311"/>
      </a:accent3>
      <a:accent4>
        <a:srgbClr val="256EC7"/>
      </a:accent4>
      <a:accent5>
        <a:srgbClr val="E5053A"/>
      </a:accent5>
      <a:accent6>
        <a:srgbClr val="FCD116"/>
      </a:accent6>
      <a:hlink>
        <a:srgbClr val="FCA311"/>
      </a:hlink>
      <a:folHlink>
        <a:srgbClr val="8C8A87"/>
      </a:folHlink>
    </a:clrScheme>
    <a:fontScheme name="Basic (Arial)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HY (konserni)">
      <a:dk1>
        <a:sysClr val="windowText" lastClr="000000"/>
      </a:dk1>
      <a:lt1>
        <a:srgbClr val="FFFFFF"/>
      </a:lt1>
      <a:dk2>
        <a:srgbClr val="8C8A87"/>
      </a:dk2>
      <a:lt2>
        <a:srgbClr val="FFFFFF"/>
      </a:lt2>
      <a:accent1>
        <a:srgbClr val="8C8A87"/>
      </a:accent1>
      <a:accent2>
        <a:srgbClr val="1E1C77"/>
      </a:accent2>
      <a:accent3>
        <a:srgbClr val="FCA311"/>
      </a:accent3>
      <a:accent4>
        <a:srgbClr val="256EC7"/>
      </a:accent4>
      <a:accent5>
        <a:srgbClr val="E5053A"/>
      </a:accent5>
      <a:accent6>
        <a:srgbClr val="FCD116"/>
      </a:accent6>
      <a:hlink>
        <a:srgbClr val="FCA311"/>
      </a:hlink>
      <a:folHlink>
        <a:srgbClr val="8C8A87"/>
      </a:folHlink>
    </a:clrScheme>
    <a:fontScheme name="Basic (Arial)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LUOMUS-kalvopohja_pienilogo_sin</Template>
  <TotalTime>0</TotalTime>
  <Words>305</Words>
  <Application>Microsoft Office PowerPoint</Application>
  <PresentationFormat>On-screen Show (4:3)</PresentationFormat>
  <Paragraphs>56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Arial</vt:lpstr>
      <vt:lpstr>Loumus_kalvopohja_v2012-09-07</vt:lpstr>
      <vt:lpstr>Kotka collection management system</vt:lpstr>
      <vt:lpstr>What is Kotka?</vt:lpstr>
      <vt:lpstr>Users</vt:lpstr>
      <vt:lpstr>Starting to use Kotka</vt:lpstr>
      <vt:lpstr>Overview of features and functionalities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2018-10-19T06:57:05Z</dcterms:created>
  <dcterms:modified xsi:type="dcterms:W3CDTF">2019-02-11T08:37:27Z</dcterms:modified>
</cp:coreProperties>
</file>